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315" r:id="rId6"/>
    <p:sldId id="308" r:id="rId7"/>
    <p:sldId id="317" r:id="rId8"/>
    <p:sldId id="320" r:id="rId9"/>
    <p:sldId id="325" r:id="rId10"/>
    <p:sldId id="357" r:id="rId11"/>
    <p:sldId id="350" r:id="rId12"/>
    <p:sldId id="351" r:id="rId13"/>
    <p:sldId id="354" r:id="rId14"/>
    <p:sldId id="339" r:id="rId15"/>
    <p:sldId id="342" r:id="rId16"/>
    <p:sldId id="340" r:id="rId17"/>
    <p:sldId id="356" r:id="rId18"/>
    <p:sldId id="3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DE2E1-4394-4EF5-B72D-B880711853DC}" v="36" dt="2019-04-01T16:46:17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5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F3AF-29F1-4A05-90D3-C5441FF42AD1}"/>
              </a:ext>
            </a:extLst>
          </p:cNvPr>
          <p:cNvSpPr txBox="1">
            <a:spLocks/>
          </p:cNvSpPr>
          <p:nvPr/>
        </p:nvSpPr>
        <p:spPr>
          <a:xfrm>
            <a:off x="545837" y="2385744"/>
            <a:ext cx="10745618" cy="1362075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EagleSat-II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On Board Computer (OBC) Subsystem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0B6A9-4B9A-4568-B1E8-E18BA23F7352}"/>
              </a:ext>
            </a:extLst>
          </p:cNvPr>
          <p:cNvSpPr txBox="1">
            <a:spLocks/>
          </p:cNvSpPr>
          <p:nvPr/>
        </p:nvSpPr>
        <p:spPr>
          <a:xfrm>
            <a:off x="545837" y="3747819"/>
            <a:ext cx="10363200" cy="1500187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David Stockhouse – OBC Subsystem Lead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70E26-FC15-4AA8-90CC-DE4D2ACF0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7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25339" cy="3422309"/>
          </a:xfrm>
        </p:spPr>
        <p:txBody>
          <a:bodyPr anchor="t"/>
          <a:lstStyle/>
          <a:p>
            <a:pPr marL="227965" indent="-227965"/>
            <a:r>
              <a:rPr lang="en-US" dirty="0"/>
              <a:t>Interfaces with all other bus systems and payload stack</a:t>
            </a:r>
          </a:p>
          <a:p>
            <a:pPr marL="685154" lvl="1" indent="-227965"/>
            <a:r>
              <a:rPr lang="en-US" dirty="0"/>
              <a:t>Receives and interprets commands from the ground</a:t>
            </a:r>
          </a:p>
          <a:p>
            <a:pPr marL="685154" lvl="1" indent="-227965"/>
            <a:r>
              <a:rPr lang="en-US" dirty="0"/>
              <a:t>Packetizes data and telemetry for downlink</a:t>
            </a:r>
          </a:p>
          <a:p>
            <a:pPr marL="227965" indent="-227965"/>
            <a:r>
              <a:rPr lang="en-US" dirty="0"/>
              <a:t>Composed of commercial off-the-shelf (COTS) components</a:t>
            </a:r>
          </a:p>
          <a:p>
            <a:pPr marL="685154" lvl="1" indent="-227965"/>
            <a:r>
              <a:rPr lang="en-US" dirty="0"/>
              <a:t>Minimize risk from in-house development for mission-critical system</a:t>
            </a:r>
          </a:p>
          <a:p>
            <a:pPr marL="685154" lvl="1" indent="-227965"/>
            <a:r>
              <a:rPr lang="en-US" dirty="0"/>
              <a:t>Time can be spent testing and validating requirements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Bus Computer – Overview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0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Bus Computer –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EEA3-9162-4B5F-B84D-44C074728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GOMSpace</a:t>
            </a:r>
            <a:r>
              <a:rPr lang="en-US"/>
              <a:t> </a:t>
            </a:r>
            <a:r>
              <a:rPr lang="en-US" err="1"/>
              <a:t>NanoMind</a:t>
            </a:r>
            <a:r>
              <a:rPr lang="en-US"/>
              <a:t> A3200 + </a:t>
            </a:r>
            <a:r>
              <a:rPr lang="en-US" err="1"/>
              <a:t>NanoDock</a:t>
            </a:r>
            <a:r>
              <a:rPr lang="en-US"/>
              <a:t> DMC-3</a:t>
            </a:r>
          </a:p>
          <a:p>
            <a:r>
              <a:rPr lang="en-US" err="1"/>
              <a:t>NanoDock</a:t>
            </a:r>
            <a:r>
              <a:rPr lang="en-US"/>
              <a:t> routes UART between </a:t>
            </a:r>
            <a:r>
              <a:rPr lang="en-US" err="1"/>
              <a:t>NanoMind</a:t>
            </a:r>
            <a:r>
              <a:rPr lang="en-US"/>
              <a:t> and GPS kit</a:t>
            </a:r>
          </a:p>
          <a:p>
            <a:r>
              <a:rPr lang="en-US"/>
              <a:t>CAN and I2C routed to </a:t>
            </a:r>
            <a:r>
              <a:rPr lang="en-US" err="1"/>
              <a:t>cubesat</a:t>
            </a:r>
            <a:r>
              <a:rPr lang="en-US"/>
              <a:t> bus headers</a:t>
            </a:r>
          </a:p>
          <a:p>
            <a:r>
              <a:rPr lang="en-US"/>
              <a:t>Additional debugging and general purpose UARTs available through JST sockets</a:t>
            </a:r>
          </a:p>
          <a:p>
            <a:endParaRPr lang="en-US"/>
          </a:p>
        </p:txBody>
      </p:sp>
      <p:pic>
        <p:nvPicPr>
          <p:cNvPr id="5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id="{6A9E306C-DE23-4AC2-857A-03EC0809B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74" y="2313069"/>
            <a:ext cx="3832335" cy="383233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82D6F6-673E-4664-9B4C-AD2E3C2DE1E8}"/>
              </a:ext>
            </a:extLst>
          </p:cNvPr>
          <p:cNvSpPr txBox="1">
            <a:spLocks/>
          </p:cNvSpPr>
          <p:nvPr/>
        </p:nvSpPr>
        <p:spPr>
          <a:xfrm>
            <a:off x="3937695" y="5399639"/>
            <a:ext cx="8157510" cy="459544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/>
              <a:t>Figure 4:</a:t>
            </a:r>
            <a:r>
              <a:rPr lang="en-US" sz="1800" dirty="0"/>
              <a:t> </a:t>
            </a:r>
            <a:r>
              <a:rPr lang="en-US" sz="1800" dirty="0" err="1"/>
              <a:t>NanoDock</a:t>
            </a:r>
            <a:r>
              <a:rPr lang="en-US" sz="1800" dirty="0"/>
              <a:t> with two daughterboards</a:t>
            </a:r>
          </a:p>
          <a:p>
            <a:pPr marL="0" indent="0" algn="ctr">
              <a:buNone/>
            </a:pPr>
            <a:r>
              <a:rPr lang="en-US" sz="1800" dirty="0"/>
              <a:t>https://gomspace.com/shop/subsystems/docks/nanodock-dmc-3.aspx</a:t>
            </a:r>
          </a:p>
        </p:txBody>
      </p:sp>
    </p:spTree>
    <p:extLst>
      <p:ext uri="{BB962C8B-B14F-4D97-AF65-F5344CB8AC3E}">
        <p14:creationId xmlns:p14="http://schemas.microsoft.com/office/powerpoint/2010/main" val="376037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Bus Computer – Flight Software (FSW)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EEA3-9162-4B5F-B84D-44C074728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GOMSpace</a:t>
            </a:r>
            <a:r>
              <a:rPr lang="en-US" dirty="0"/>
              <a:t> software includes integration with </a:t>
            </a:r>
            <a:r>
              <a:rPr lang="en-US" dirty="0" err="1"/>
              <a:t>FreeRTOS</a:t>
            </a:r>
            <a:endParaRPr lang="en-US" dirty="0"/>
          </a:p>
          <a:p>
            <a:pPr lvl="1"/>
            <a:r>
              <a:rPr lang="en-US" dirty="0" err="1"/>
              <a:t>GOMSpace</a:t>
            </a:r>
            <a:r>
              <a:rPr lang="en-US" dirty="0"/>
              <a:t> shell (GOSH) for UART debugging during development</a:t>
            </a:r>
          </a:p>
          <a:p>
            <a:r>
              <a:rPr lang="en-US" dirty="0"/>
              <a:t>F Prime – Open-source NASA JPL FSW architecture and framework</a:t>
            </a:r>
          </a:p>
          <a:p>
            <a:pPr lvl="1"/>
            <a:r>
              <a:rPr lang="en-US" dirty="0"/>
              <a:t>Object-oriented model of the FSW as components linked by ports</a:t>
            </a:r>
          </a:p>
          <a:p>
            <a:pPr lvl="1"/>
            <a:r>
              <a:rPr lang="en-US" dirty="0"/>
              <a:t>Provides framework for ease of software development</a:t>
            </a:r>
          </a:p>
          <a:p>
            <a:pPr lvl="1"/>
            <a:r>
              <a:rPr lang="en-US" dirty="0"/>
              <a:t>Comes with debugging and testing environments and tools</a:t>
            </a:r>
          </a:p>
          <a:p>
            <a:pPr lvl="1"/>
            <a:r>
              <a:rPr lang="en-US" dirty="0"/>
              <a:t>Support porting to </a:t>
            </a:r>
            <a:r>
              <a:rPr lang="en-US" dirty="0" err="1"/>
              <a:t>FreeRTOS</a:t>
            </a:r>
            <a:r>
              <a:rPr lang="en-US" dirty="0"/>
              <a:t> offered from creators at JPL</a:t>
            </a:r>
          </a:p>
        </p:txBody>
      </p:sp>
    </p:spTree>
    <p:extLst>
      <p:ext uri="{BB962C8B-B14F-4D97-AF65-F5344CB8AC3E}">
        <p14:creationId xmlns:p14="http://schemas.microsoft.com/office/powerpoint/2010/main" val="62393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Bus Computer – Operating 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EEA3-9162-4B5F-B84D-44C074728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5768999" cy="4908783"/>
          </a:xfrm>
        </p:spPr>
        <p:txBody>
          <a:bodyPr/>
          <a:lstStyle/>
          <a:p>
            <a:r>
              <a:rPr lang="en-US" dirty="0"/>
              <a:t>Detumble</a:t>
            </a:r>
          </a:p>
          <a:p>
            <a:pPr lvl="1"/>
            <a:r>
              <a:rPr lang="en-US" dirty="0"/>
              <a:t>Entered at every boot, all subsystems off except OBC and ACS</a:t>
            </a:r>
          </a:p>
          <a:p>
            <a:pPr lvl="1"/>
            <a:r>
              <a:rPr lang="en-US" dirty="0"/>
              <a:t>ACS detumbling the spacecraft until low rotation rate</a:t>
            </a:r>
          </a:p>
          <a:p>
            <a:r>
              <a:rPr lang="en-US" dirty="0"/>
              <a:t>Safe mode</a:t>
            </a:r>
          </a:p>
          <a:p>
            <a:pPr lvl="1"/>
            <a:r>
              <a:rPr lang="en-US" dirty="0"/>
              <a:t>Spacecraft reduced to barebones operation</a:t>
            </a:r>
          </a:p>
          <a:p>
            <a:pPr lvl="1"/>
            <a:r>
              <a:rPr lang="en-US" dirty="0"/>
              <a:t>Payloads off, COMMS attempts to establish communication with ground station</a:t>
            </a:r>
          </a:p>
          <a:p>
            <a:r>
              <a:rPr lang="en-US" dirty="0"/>
              <a:t>Normal operating mode</a:t>
            </a:r>
          </a:p>
          <a:p>
            <a:pPr lvl="1"/>
            <a:r>
              <a:rPr lang="en-US" dirty="0"/>
              <a:t>Main science mission underway</a:t>
            </a:r>
          </a:p>
          <a:p>
            <a:pPr lvl="1"/>
            <a:r>
              <a:rPr lang="en-US" dirty="0"/>
              <a:t>Payloads fully operating, ACS </a:t>
            </a:r>
            <a:r>
              <a:rPr lang="en-US" dirty="0" err="1"/>
              <a:t>stationkeeping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37968E-C6A5-46FB-AE18-F05FEE006A51}"/>
              </a:ext>
            </a:extLst>
          </p:cNvPr>
          <p:cNvSpPr txBox="1">
            <a:spLocks/>
          </p:cNvSpPr>
          <p:nvPr/>
        </p:nvSpPr>
        <p:spPr>
          <a:xfrm>
            <a:off x="7403091" y="5280866"/>
            <a:ext cx="4494380" cy="459544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/>
              <a:t>Figure 7:</a:t>
            </a:r>
            <a:r>
              <a:rPr lang="en-US" sz="1800" dirty="0"/>
              <a:t> EagleSat-II Operating Modes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6821FF4-7A03-46AB-A781-18AC0C37C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54" y="493110"/>
            <a:ext cx="4049854" cy="48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5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EAF4F9-CA80-4DC2-863F-3771A4E27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3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25339" cy="3422309"/>
          </a:xfrm>
        </p:spPr>
        <p:txBody>
          <a:bodyPr anchor="t"/>
          <a:lstStyle/>
          <a:p>
            <a:pPr marL="227965" indent="-227965"/>
            <a:r>
              <a:rPr lang="en-US" dirty="0"/>
              <a:t>Architecture Description</a:t>
            </a:r>
          </a:p>
          <a:p>
            <a:pPr marL="227965" indent="-227965"/>
            <a:r>
              <a:rPr lang="en-US" dirty="0"/>
              <a:t>Payload Computer</a:t>
            </a:r>
          </a:p>
          <a:p>
            <a:pPr marL="227965" indent="-227965"/>
            <a:r>
              <a:rPr lang="en-US" dirty="0"/>
              <a:t>Bus Computer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OBC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2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Architecture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C9CE0A-6A2A-44C7-B3C6-95576DC60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494" y="5643009"/>
            <a:ext cx="5823013" cy="459544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sz="1800" b="1" dirty="0"/>
              <a:t>Figure 1:</a:t>
            </a:r>
            <a:r>
              <a:rPr lang="en-US" sz="1800" dirty="0"/>
              <a:t> System-Level Block Diagram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D74269-D6E6-4606-A826-BF6DE1FED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4" y="781891"/>
            <a:ext cx="5823012" cy="49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0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25339" cy="4682234"/>
          </a:xfrm>
        </p:spPr>
        <p:txBody>
          <a:bodyPr anchor="t"/>
          <a:lstStyle/>
          <a:p>
            <a:pPr marL="227965" indent="-227965"/>
            <a:r>
              <a:rPr lang="en-US" dirty="0"/>
              <a:t>Two independent computer systems</a:t>
            </a:r>
          </a:p>
          <a:p>
            <a:pPr marL="227965" indent="-227965"/>
            <a:r>
              <a:rPr lang="en-US" dirty="0"/>
              <a:t>Payload computer (TI TM4C (MCU) + Xilinx Artix-7 (FPGA))</a:t>
            </a:r>
          </a:p>
          <a:p>
            <a:pPr marL="685154" lvl="1" indent="-227965"/>
            <a:r>
              <a:rPr lang="en-US" dirty="0"/>
              <a:t>Controls all payload instruments (cameras and RAM) and some telemetry instruments</a:t>
            </a:r>
          </a:p>
          <a:p>
            <a:pPr marL="685154" lvl="1" indent="-227965"/>
            <a:r>
              <a:rPr lang="en-US" dirty="0"/>
              <a:t>Processes all payload data and reports to bus computer</a:t>
            </a:r>
          </a:p>
          <a:p>
            <a:pPr marL="685154" lvl="1" indent="-227965"/>
            <a:r>
              <a:rPr lang="en-US" dirty="0"/>
              <a:t>Developed in-house</a:t>
            </a:r>
          </a:p>
          <a:p>
            <a:pPr marL="227965" indent="-227965"/>
            <a:r>
              <a:rPr lang="en-US" dirty="0"/>
              <a:t>Bus computer (</a:t>
            </a:r>
            <a:r>
              <a:rPr lang="en-US" dirty="0" err="1"/>
              <a:t>GOMSpace</a:t>
            </a:r>
            <a:r>
              <a:rPr lang="en-US" dirty="0"/>
              <a:t> </a:t>
            </a:r>
            <a:r>
              <a:rPr lang="en-US" dirty="0" err="1"/>
              <a:t>Nanomind</a:t>
            </a:r>
            <a:r>
              <a:rPr lang="en-US" dirty="0"/>
              <a:t> A3200)</a:t>
            </a:r>
          </a:p>
          <a:p>
            <a:pPr marL="685154" lvl="1" indent="-227965"/>
            <a:r>
              <a:rPr lang="en-US" dirty="0"/>
              <a:t>Connects to all other subsystems, including payload computer</a:t>
            </a:r>
          </a:p>
          <a:p>
            <a:pPr marL="685154" lvl="1" indent="-227965"/>
            <a:r>
              <a:rPr lang="en-US" dirty="0"/>
              <a:t>Processes all bus system data and telemetry</a:t>
            </a:r>
          </a:p>
          <a:p>
            <a:pPr marL="685154" lvl="1" indent="-227965"/>
            <a:r>
              <a:rPr lang="en-US" dirty="0"/>
              <a:t>Communicates with the ground through COMMS subsystem</a:t>
            </a:r>
          </a:p>
          <a:p>
            <a:pPr marL="685154" lvl="1" indent="-227965"/>
            <a:r>
              <a:rPr lang="en-US" dirty="0"/>
              <a:t>Commercial off-the-shelf component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Architecture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0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Payload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49D83F-5A6C-4480-97A4-5FA381296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6550" y="5673286"/>
            <a:ext cx="6198898" cy="459544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sz="1800" b="1" dirty="0"/>
              <a:t>Figure 2:</a:t>
            </a:r>
            <a:r>
              <a:rPr lang="en-US" sz="1800" dirty="0"/>
              <a:t> Payload Subsystem Block Diagram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DAF363-C60D-4F37-ADFF-6FB8EADF2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0644"/>
            <a:ext cx="12192000" cy="51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2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73162" cy="3075709"/>
          </a:xfrm>
        </p:spPr>
        <p:txBody>
          <a:bodyPr anchor="t"/>
          <a:lstStyle/>
          <a:p>
            <a:pPr marL="227965" indent="-227965"/>
            <a:r>
              <a:rPr lang="en-US" dirty="0"/>
              <a:t>Ease of development for the team critically important</a:t>
            </a:r>
          </a:p>
          <a:p>
            <a:pPr marL="227965" indent="-227965"/>
            <a:r>
              <a:rPr lang="en-US" dirty="0"/>
              <a:t>Microcontroller + FPGA to meet instrument timing requirements</a:t>
            </a:r>
          </a:p>
          <a:p>
            <a:pPr marL="684530" lvl="1" indent="-227965"/>
            <a:r>
              <a:rPr lang="en-US" dirty="0"/>
              <a:t>TM4C processor to leverage team experience from coursework</a:t>
            </a:r>
          </a:p>
          <a:p>
            <a:pPr marL="684530" lvl="1" indent="-227965"/>
            <a:r>
              <a:rPr lang="en-US" dirty="0"/>
              <a:t>Artix-7 breakout to leverage team experience from coursework and ease PCB design</a:t>
            </a:r>
          </a:p>
          <a:p>
            <a:pPr marL="227965" indent="-227965"/>
            <a:r>
              <a:rPr lang="en-US" dirty="0"/>
              <a:t>Simple software loop with timer interrupt for instrument control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Payload Computer – Overview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706989-A2F4-4436-9FD8-D5F104E9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91" y="3292524"/>
            <a:ext cx="36099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1A9D46-8E5B-45DB-A1D7-02AA8C97E9D0}"/>
              </a:ext>
            </a:extLst>
          </p:cNvPr>
          <p:cNvSpPr/>
          <p:nvPr/>
        </p:nvSpPr>
        <p:spPr>
          <a:xfrm>
            <a:off x="714916" y="5411734"/>
            <a:ext cx="4806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Figure 3: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 EK-TM4C1294XL development kit​</a:t>
            </a:r>
          </a:p>
          <a:p>
            <a:pPr algn="ctr"/>
            <a:r>
              <a:rPr lang="en-US" sz="1200" dirty="0"/>
              <a:t>http://www.ti.com/tool/EK-TM4C1294XL</a:t>
            </a:r>
            <a:r>
              <a:rPr lang="en-US" dirty="0"/>
              <a:t>​</a:t>
            </a:r>
          </a:p>
        </p:txBody>
      </p:sp>
      <p:pic>
        <p:nvPicPr>
          <p:cNvPr id="1030" name="Picture 6" descr="https://www.xilinx.com/content/dam/xilinx/imgs/prime/Cmod%20A7-obl-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258" y="2997668"/>
            <a:ext cx="2767756" cy="27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1A9D46-8E5B-45DB-A1D7-02AA8C97E9D0}"/>
              </a:ext>
            </a:extLst>
          </p:cNvPr>
          <p:cNvSpPr/>
          <p:nvPr/>
        </p:nvSpPr>
        <p:spPr>
          <a:xfrm>
            <a:off x="6901654" y="5411734"/>
            <a:ext cx="4900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Figure 4: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Cmod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A7 development kit​</a:t>
            </a:r>
          </a:p>
          <a:p>
            <a:pPr algn="ctr"/>
            <a:r>
              <a:rPr lang="en-US" sz="1200" dirty="0"/>
              <a:t>https://www.xilinx.com/products/boards-and-kits/1-f3zdsm.html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37168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25339" cy="4682234"/>
          </a:xfrm>
        </p:spPr>
        <p:txBody>
          <a:bodyPr anchor="t"/>
          <a:lstStyle/>
          <a:p>
            <a:pPr marL="227965" indent="-227965"/>
            <a:r>
              <a:rPr lang="en-US" dirty="0"/>
              <a:t>Ease of development a priority</a:t>
            </a:r>
          </a:p>
          <a:p>
            <a:pPr marL="227965" indent="-227965"/>
            <a:r>
              <a:rPr lang="en-US" dirty="0"/>
              <a:t>Payload software being developed by each payload </a:t>
            </a:r>
            <a:r>
              <a:rPr lang="en-US" dirty="0" err="1"/>
              <a:t>subteam</a:t>
            </a:r>
            <a:r>
              <a:rPr lang="en-US" dirty="0"/>
              <a:t> independently </a:t>
            </a:r>
          </a:p>
          <a:p>
            <a:pPr marL="227965" indent="-227965"/>
            <a:r>
              <a:rPr lang="en-US" dirty="0"/>
              <a:t>No need for high-overhead complex solution like RTOS</a:t>
            </a:r>
          </a:p>
          <a:p>
            <a:pPr marL="227965" indent="-227965"/>
            <a:r>
              <a:rPr lang="en-US" dirty="0"/>
              <a:t>Simple cyclic executive with interrupts</a:t>
            </a:r>
          </a:p>
          <a:p>
            <a:pPr marL="227965" indent="-227965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Payload Computer –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25339" cy="4682234"/>
          </a:xfrm>
        </p:spPr>
        <p:txBody>
          <a:bodyPr anchor="t"/>
          <a:lstStyle/>
          <a:p>
            <a:pPr marL="227965" indent="-227965"/>
            <a:r>
              <a:rPr lang="en-US" dirty="0"/>
              <a:t>Prototype PCB early in design/build process</a:t>
            </a:r>
          </a:p>
          <a:p>
            <a:pPr marL="685154" lvl="1" indent="-227965"/>
            <a:r>
              <a:rPr lang="en-US" dirty="0"/>
              <a:t>Parts and interfaces selected, early schematic designs</a:t>
            </a:r>
          </a:p>
          <a:p>
            <a:pPr marL="685154" lvl="1" indent="-227965"/>
            <a:r>
              <a:rPr lang="en-US" dirty="0"/>
              <a:t>Pin and peripheral assignments planned, subject to change</a:t>
            </a:r>
          </a:p>
          <a:p>
            <a:pPr marL="227965" indent="-227965"/>
            <a:r>
              <a:rPr lang="en-US" dirty="0"/>
              <a:t>MDE prototype already running on less powerful TM4C</a:t>
            </a:r>
          </a:p>
          <a:p>
            <a:pPr marL="685154" lvl="1" indent="-227965"/>
            <a:r>
              <a:rPr lang="en-US" dirty="0"/>
              <a:t>Black box test of descaled system during high-altitude balloon flight</a:t>
            </a:r>
          </a:p>
          <a:p>
            <a:pPr marL="685154" lvl="1" indent="-227965"/>
            <a:r>
              <a:rPr lang="en-US" dirty="0"/>
              <a:t>In processing of migration to flight hardware equivalent</a:t>
            </a:r>
          </a:p>
          <a:p>
            <a:pPr marL="227965" indent="-227965"/>
            <a:r>
              <a:rPr lang="en-US" dirty="0"/>
              <a:t>CRP prototype in development</a:t>
            </a:r>
          </a:p>
          <a:p>
            <a:pPr marL="685154" lvl="1" indent="-227965"/>
            <a:r>
              <a:rPr lang="en-US" dirty="0"/>
              <a:t>MCU + FPGA development difficult – difficult to test either until both complete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Payload Computer – Board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25339" cy="4682234"/>
          </a:xfrm>
        </p:spPr>
        <p:txBody>
          <a:bodyPr anchor="t"/>
          <a:lstStyle/>
          <a:p>
            <a:pPr marL="227965" indent="-227965"/>
            <a:r>
              <a:rPr lang="en-US" dirty="0"/>
              <a:t>Bus computer doesn’t have any available PC/104 GPIO pins</a:t>
            </a:r>
          </a:p>
          <a:p>
            <a:pPr marL="685154" lvl="1" indent="-227965"/>
            <a:r>
              <a:rPr lang="en-US" dirty="0"/>
              <a:t>COTS parts limited to what already exists on hardware</a:t>
            </a:r>
          </a:p>
          <a:p>
            <a:pPr marL="685154" lvl="1" indent="-227965"/>
            <a:r>
              <a:rPr lang="en-US" dirty="0"/>
              <a:t>Payload computer designed in house – as many extra interfaces as we want</a:t>
            </a:r>
          </a:p>
          <a:p>
            <a:pPr marL="227965" indent="-227965"/>
            <a:r>
              <a:rPr lang="en-US" dirty="0"/>
              <a:t>Temperature sensors</a:t>
            </a:r>
          </a:p>
          <a:p>
            <a:pPr marL="685154" lvl="1" indent="-227965"/>
            <a:r>
              <a:rPr lang="en-US" dirty="0"/>
              <a:t>In-house PCBs can include as many sensors as desired routed to unused PC/104 pins</a:t>
            </a:r>
          </a:p>
          <a:p>
            <a:pPr marL="685154" lvl="1" indent="-227965"/>
            <a:r>
              <a:rPr lang="en-US" dirty="0"/>
              <a:t>Cubesat I2C bus free for use with mission-critical systems</a:t>
            </a:r>
          </a:p>
          <a:p>
            <a:pPr marL="685154" lvl="1" indent="-227965"/>
            <a:r>
              <a:rPr lang="en-US" dirty="0"/>
              <a:t>Some unoccupied PC/104 pins can be used for thermal measurements throughout cubesat structure, outside of payload stack</a:t>
            </a:r>
          </a:p>
          <a:p>
            <a:pPr marL="227965" indent="-227965"/>
            <a:r>
              <a:rPr lang="en-US" dirty="0"/>
              <a:t>ACS patch heater</a:t>
            </a:r>
          </a:p>
          <a:p>
            <a:pPr marL="685154" lvl="1" indent="-227965"/>
            <a:r>
              <a:rPr lang="en-US" dirty="0"/>
              <a:t>Small PCB close to ACS with power control circuitry</a:t>
            </a:r>
          </a:p>
          <a:p>
            <a:pPr marL="685154" lvl="1" indent="-227965"/>
            <a:r>
              <a:rPr lang="en-US" dirty="0"/>
              <a:t>Activated by payload computer based on temperature measurements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Payload Computer – Additional Telemetry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60219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13" ma:contentTypeDescription="Create a new document." ma:contentTypeScope="" ma:versionID="9142c3e3acd74ae87f52817db006b94c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192311d5fcd73df2f2264f953d0bac01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3" nillable="true" ma:displayName="Sign-off status" ma:internalName="_x0024_Resources_x003a_core_x002c_Signoff_Status_x003b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RHCWVWTZRMYC-44-6656</_dlc_DocId>
    <_dlc_DocIdUrl xmlns="2bf2d388-9b68-4952-9bcd-945bcd3bc124">
      <Url>https://myerauedu.sharepoint.com/teams/PR_College_of_Engineering/PC_EAGLESAT/_layouts/15/DocIdRedir.aspx?ID=RHCWVWTZRMYC-44-6656</Url>
      <Description>RHCWVWTZRMYC-44-6656</Description>
    </_dlc_DocIdUrl>
    <_Flow_SignoffStatus xmlns="bf192eb6-175c-4ee1-9b68-ebc3cf1a256d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23AC31-B51E-49A8-844B-0D90766F4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3F23C4-D0E1-4363-9F0E-44DD74C03A1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68BF7F4-0833-4178-9A2F-4D32FC8C7321}">
  <ds:schemaRefs>
    <ds:schemaRef ds:uri="http://schemas.openxmlformats.org/package/2006/metadata/core-properties"/>
    <ds:schemaRef ds:uri="http://schemas.microsoft.com/office/2006/documentManagement/types"/>
    <ds:schemaRef ds:uri="2bf2d388-9b68-4952-9bcd-945bcd3bc124"/>
    <ds:schemaRef ds:uri="bf192eb6-175c-4ee1-9b68-ebc3cf1a256d"/>
    <ds:schemaRef ds:uri="http://purl.org/dc/terms/"/>
    <ds:schemaRef ds:uri="http://purl.org/dc/dcmitype/"/>
    <ds:schemaRef ds:uri="6c160ac7-2e9f-4006-94dd-bfed52f16d0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66617D8-C936-4065-B540-5F0275B936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635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Tahoma</vt:lpstr>
      <vt:lpstr>EagleSat Theme</vt:lpstr>
      <vt:lpstr>PowerPoint Presentation</vt:lpstr>
      <vt:lpstr>OBC Overview</vt:lpstr>
      <vt:lpstr>Architecture Description</vt:lpstr>
      <vt:lpstr>Architecture Description</vt:lpstr>
      <vt:lpstr>Payload Stack</vt:lpstr>
      <vt:lpstr>Payload Computer – Overview </vt:lpstr>
      <vt:lpstr>Payload Computer – Software</vt:lpstr>
      <vt:lpstr>Payload Computer – Board Design</vt:lpstr>
      <vt:lpstr>Payload Computer – Additional Telemetry</vt:lpstr>
      <vt:lpstr>Bus Computer – Overview </vt:lpstr>
      <vt:lpstr>Bus Computer – Hardware</vt:lpstr>
      <vt:lpstr>Bus Computer – Flight Software (FSW)</vt:lpstr>
      <vt:lpstr>Bus Computer – Operating Modes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Nicoli, Margaret L.</dc:creator>
  <cp:lastModifiedBy>Stockhouse, David B.</cp:lastModifiedBy>
  <cp:revision>5</cp:revision>
  <dcterms:created xsi:type="dcterms:W3CDTF">2018-10-22T02:53:58Z</dcterms:created>
  <dcterms:modified xsi:type="dcterms:W3CDTF">2019-04-02T02:49:45Z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632ff0ee-1593-4924-bae0-b2ae89921735</vt:lpwstr>
  </property>
  <property fmtid="{D5CDD505-2E9C-101B-9397-08002B2CF9AE}" pid="4" name="Order">
    <vt:r8>463600</vt:r8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_CopySource">
    <vt:lpwstr>https://myerauedu.sharepoint.com/teams/PR_College_of_Engineering/PC_EAGLESAT/Shared Documents/EagleSat-II/Major Documents/CDR/Individual Presentations - DO NOT USE!!!/OBC CDR.pptx</vt:lpwstr>
  </property>
</Properties>
</file>